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93" r:id="rId2"/>
    <p:sldId id="314" r:id="rId3"/>
    <p:sldId id="260" r:id="rId4"/>
    <p:sldId id="349" r:id="rId5"/>
    <p:sldId id="348" r:id="rId6"/>
    <p:sldId id="350" r:id="rId7"/>
    <p:sldId id="353" r:id="rId8"/>
    <p:sldId id="352" r:id="rId9"/>
    <p:sldId id="354" r:id="rId10"/>
    <p:sldId id="355" r:id="rId11"/>
    <p:sldId id="346" r:id="rId12"/>
    <p:sldId id="356" r:id="rId13"/>
    <p:sldId id="357" r:id="rId14"/>
    <p:sldId id="358" r:id="rId1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Comic Sans MS" panose="030F0702030302020204" pitchFamily="66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D8B"/>
    <a:srgbClr val="FFF2E6"/>
    <a:srgbClr val="FFED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40CECF-2EC5-44C4-A8A7-45B56658353C}">
  <a:tblStyle styleId="{3640CECF-2EC5-44C4-A8A7-45B56658353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1"/>
    <p:restoredTop sz="69432"/>
  </p:normalViewPr>
  <p:slideViewPr>
    <p:cSldViewPr snapToGrid="0">
      <p:cViewPr varScale="1">
        <p:scale>
          <a:sx n="90" d="100"/>
          <a:sy n="90" d="100"/>
        </p:scale>
        <p:origin x="810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png>
</file>

<file path=ppt/media/image2.png>
</file>

<file path=ppt/media/image3.gi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89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7444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2707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Blank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721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ily Review" preserve="1" userDrawn="1">
  <p:cSld name="1_Daily Review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09450" y="566200"/>
            <a:ext cx="5123100" cy="40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Google Shape;18;p3">
            <a:extLst>
              <a:ext uri="{FF2B5EF4-FFF2-40B4-BE49-F238E27FC236}">
                <a16:creationId xmlns:a16="http://schemas.microsoft.com/office/drawing/2014/main" id="{2D99AB61-213D-A04E-971A-64F80C5218B6}"/>
              </a:ext>
            </a:extLst>
          </p:cNvPr>
          <p:cNvSpPr txBox="1"/>
          <p:nvPr userDrawn="1"/>
        </p:nvSpPr>
        <p:spPr>
          <a:xfrm rot="-5400000">
            <a:off x="-811550" y="2427000"/>
            <a:ext cx="20592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DAILY REVIEW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40776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 preserve="1">
  <p:cSld name="1_Relevanc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 NOW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4908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Objective and Success Criteria">
  <p:cSld name="BLANK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5"/>
          <p:cNvSpPr txBox="1"/>
          <p:nvPr/>
        </p:nvSpPr>
        <p:spPr>
          <a:xfrm rot="-5400000">
            <a:off x="-929500" y="1209150"/>
            <a:ext cx="2298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 INTENTION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395650" y="231900"/>
            <a:ext cx="6419100" cy="2305800"/>
          </a:xfrm>
          <a:prstGeom prst="homePlate">
            <a:avLst>
              <a:gd name="adj" fmla="val 50000"/>
            </a:avLst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32075" y="477525"/>
            <a:ext cx="50616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5"/>
          <p:cNvSpPr txBox="1"/>
          <p:nvPr/>
        </p:nvSpPr>
        <p:spPr>
          <a:xfrm rot="-5400000">
            <a:off x="-790750" y="3730950"/>
            <a:ext cx="2021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SUCCESS CRITERIA</a:t>
            </a:r>
            <a:endParaRPr sz="1600" b="0" i="0" u="none" strike="noStrike" cap="none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97975" y="2892375"/>
            <a:ext cx="5198100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levance">
  <p:cSld name="BLANK_1_1_1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3"/>
          <p:cNvSpPr txBox="1"/>
          <p:nvPr/>
        </p:nvSpPr>
        <p:spPr>
          <a:xfrm rot="-5400000">
            <a:off x="-489650" y="2399550"/>
            <a:ext cx="14154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RELEVANCE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363666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ept Development">
  <p:cSld name="BLANK_1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7"/>
          <p:cNvSpPr txBox="1"/>
          <p:nvPr/>
        </p:nvSpPr>
        <p:spPr>
          <a:xfrm rot="-5400000">
            <a:off x="-1139375" y="2399550"/>
            <a:ext cx="27285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CONCEPT DEVELOPMENT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kill Development/Guided Practice">
  <p:cSld name="BLANK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 rot="-5400000">
            <a:off x="-1790900" y="2604200"/>
            <a:ext cx="40179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SKILL DEVELOPMENT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52550" y="767450"/>
            <a:ext cx="6173700" cy="415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pendent Practice" preserve="1">
  <p:cSld name="1_Independent Practic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 rot="-5400000">
            <a:off x="-1128800" y="2670800"/>
            <a:ext cx="2693700" cy="344400"/>
          </a:xfrm>
          <a:prstGeom prst="rect">
            <a:avLst/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 dirty="0">
                <a:solidFill>
                  <a:srgbClr val="0B539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LESSON CLOSURE</a:t>
            </a:r>
            <a:endParaRPr sz="1600" b="0" i="0" u="none" strike="noStrike" cap="none" dirty="0">
              <a:solidFill>
                <a:srgbClr val="0B539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10"/>
          <p:cNvSpPr/>
          <p:nvPr/>
        </p:nvSpPr>
        <p:spPr>
          <a:xfrm>
            <a:off x="45850" y="231925"/>
            <a:ext cx="6680400" cy="423000"/>
          </a:xfrm>
          <a:prstGeom prst="rect">
            <a:avLst/>
          </a:prstGeom>
          <a:solidFill>
            <a:srgbClr val="019D8B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552550" y="689050"/>
            <a:ext cx="6173700" cy="42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●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Char char="○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Century Gothic"/>
              <a:buChar char="■"/>
              <a:defRPr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3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47750" y="34100"/>
            <a:ext cx="9063300" cy="5075400"/>
          </a:xfrm>
          <a:prstGeom prst="roundRect">
            <a:avLst>
              <a:gd name="adj" fmla="val 3214"/>
            </a:avLst>
          </a:prstGeom>
          <a:noFill/>
          <a:ln w="19050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51" r:id="rId4"/>
    <p:sldLayoutId id="2147483649" r:id="rId5"/>
    <p:sldLayoutId id="2147483653" r:id="rId6"/>
    <p:sldLayoutId id="2147483654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4" y="2892375"/>
            <a:ext cx="7738659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determine the number of protons, neutrons and electrons in an element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AU" sz="3200" baseline="30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draw the structure of an atom (including number of electrons)</a:t>
            </a: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4" y="477525"/>
            <a:ext cx="5198099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sz="3000" dirty="0"/>
              <a:t>I will be able to use the periodic table to describe the structure of the atom</a:t>
            </a:r>
            <a:endParaRPr lang="en-US" sz="3000" dirty="0"/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306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81BC961-6FF7-414A-A23E-0B761C5B3C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84AF5-0159-488A-B48B-B94A8A30187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altLang="en-US" b="1" dirty="0">
                <a:solidFill>
                  <a:schemeClr val="tx1"/>
                </a:solidFill>
              </a:rPr>
              <a:t>How are electrons arranged?</a:t>
            </a:r>
          </a:p>
          <a:p>
            <a:pPr marL="114300" indent="0">
              <a:buNone/>
            </a:pPr>
            <a:endParaRPr lang="en-AU" altLang="en-US" b="1" dirty="0">
              <a:solidFill>
                <a:schemeClr val="tx1"/>
              </a:solidFill>
            </a:endParaRPr>
          </a:p>
          <a:p>
            <a:r>
              <a:rPr lang="en-AU" altLang="en-US" dirty="0">
                <a:solidFill>
                  <a:srgbClr val="FF0000"/>
                </a:solidFill>
              </a:rPr>
              <a:t>Electron configuration </a:t>
            </a:r>
            <a:r>
              <a:rPr lang="en-AU" altLang="en-US" dirty="0"/>
              <a:t>– is how the electrons are arranged in the atom</a:t>
            </a:r>
          </a:p>
          <a:p>
            <a:r>
              <a:rPr lang="en-AU" altLang="en-US" dirty="0"/>
              <a:t>We have a rule – the </a:t>
            </a:r>
            <a:r>
              <a:rPr lang="en-AU" altLang="en-US" dirty="0">
                <a:solidFill>
                  <a:srgbClr val="FF0000"/>
                </a:solidFill>
              </a:rPr>
              <a:t>“2,8,8,2 </a:t>
            </a:r>
            <a:r>
              <a:rPr lang="en-AU" altLang="en-US" dirty="0"/>
              <a:t>(works for the first 20 elements)</a:t>
            </a:r>
          </a:p>
          <a:p>
            <a:r>
              <a:rPr lang="en-AU" altLang="en-US" dirty="0"/>
              <a:t>1</a:t>
            </a:r>
            <a:r>
              <a:rPr lang="en-AU" altLang="en-US" baseline="30000" dirty="0"/>
              <a:t>st</a:t>
            </a:r>
            <a:r>
              <a:rPr lang="en-AU" altLang="en-US" dirty="0"/>
              <a:t> shell – holds </a:t>
            </a:r>
            <a:r>
              <a:rPr lang="en-AU" altLang="en-US" dirty="0">
                <a:solidFill>
                  <a:srgbClr val="FF0000"/>
                </a:solidFill>
              </a:rPr>
              <a:t>2</a:t>
            </a:r>
            <a:r>
              <a:rPr lang="en-AU" altLang="en-US" dirty="0"/>
              <a:t> electrons</a:t>
            </a:r>
          </a:p>
          <a:p>
            <a:r>
              <a:rPr lang="en-AU" altLang="en-US" dirty="0"/>
              <a:t>2</a:t>
            </a:r>
            <a:r>
              <a:rPr lang="en-AU" altLang="en-US" baseline="30000" dirty="0"/>
              <a:t>nd</a:t>
            </a:r>
            <a:r>
              <a:rPr lang="en-AU" altLang="en-US" dirty="0"/>
              <a:t> shell – holds </a:t>
            </a:r>
            <a:r>
              <a:rPr lang="en-AU" altLang="en-US" dirty="0">
                <a:solidFill>
                  <a:srgbClr val="FF0000"/>
                </a:solidFill>
              </a:rPr>
              <a:t>8</a:t>
            </a:r>
            <a:r>
              <a:rPr lang="en-AU" altLang="en-US" dirty="0"/>
              <a:t> electrons </a:t>
            </a:r>
          </a:p>
          <a:p>
            <a:r>
              <a:rPr lang="en-AU" altLang="en-US" dirty="0"/>
              <a:t>3</a:t>
            </a:r>
            <a:r>
              <a:rPr lang="en-AU" altLang="en-US" baseline="30000" dirty="0"/>
              <a:t>rd</a:t>
            </a:r>
            <a:r>
              <a:rPr lang="en-AU" altLang="en-US" dirty="0"/>
              <a:t> shell – holds </a:t>
            </a:r>
            <a:r>
              <a:rPr lang="en-AU" altLang="en-US" dirty="0">
                <a:solidFill>
                  <a:srgbClr val="FF0000"/>
                </a:solidFill>
              </a:rPr>
              <a:t>8</a:t>
            </a:r>
            <a:r>
              <a:rPr lang="en-AU" altLang="en-US" dirty="0"/>
              <a:t> electrons</a:t>
            </a:r>
          </a:p>
          <a:p>
            <a:r>
              <a:rPr lang="en-AU" altLang="en-US" dirty="0"/>
              <a:t>4</a:t>
            </a:r>
            <a:r>
              <a:rPr lang="en-AU" altLang="en-US" baseline="30000" dirty="0"/>
              <a:t>th</a:t>
            </a:r>
            <a:r>
              <a:rPr lang="en-AU" altLang="en-US" dirty="0"/>
              <a:t> shell -    ……</a:t>
            </a:r>
            <a:r>
              <a:rPr lang="en-AU" altLang="en-US" dirty="0">
                <a:solidFill>
                  <a:srgbClr val="FF0000"/>
                </a:solidFill>
              </a:rPr>
              <a:t>2</a:t>
            </a:r>
            <a:r>
              <a:rPr lang="en-AU" altLang="en-US" dirty="0"/>
              <a:t> electrons</a:t>
            </a:r>
          </a:p>
          <a:p>
            <a:endParaRPr lang="en-US" dirty="0"/>
          </a:p>
        </p:txBody>
      </p:sp>
      <p:graphicFrame>
        <p:nvGraphicFramePr>
          <p:cNvPr id="5" name="Google Shape;95;p14">
            <a:extLst>
              <a:ext uri="{FF2B5EF4-FFF2-40B4-BE49-F238E27FC236}">
                <a16:creationId xmlns:a16="http://schemas.microsoft.com/office/drawing/2014/main" id="{2101FB82-893B-4EF2-BF6E-B1E5150C3B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475345"/>
              </p:ext>
            </p:extLst>
          </p:nvPr>
        </p:nvGraphicFramePr>
        <p:xfrm>
          <a:off x="6914025" y="163104"/>
          <a:ext cx="2134475" cy="143250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Extension: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1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Century Gothic"/>
                        </a:rPr>
                        <a:t>Elements that exceed 20 do not fit with the rule and instead have 18 electrons in the 3</a:t>
                      </a:r>
                      <a:r>
                        <a:rPr lang="en-AU" sz="1100" b="0" i="0" u="none" strike="noStrike" cap="none" baseline="30000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Century Gothic"/>
                        </a:rPr>
                        <a:t>rd</a:t>
                      </a:r>
                      <a:r>
                        <a:rPr lang="en-AU" sz="11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entury Gothic"/>
                          <a:cs typeface="Arial"/>
                          <a:sym typeface="Century Gothic"/>
                        </a:rPr>
                        <a:t> shell.</a:t>
                      </a:r>
                      <a:endParaRPr lang="en-A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39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4" name="Google Shape;93;p14">
            <a:extLst>
              <a:ext uri="{FF2B5EF4-FFF2-40B4-BE49-F238E27FC236}">
                <a16:creationId xmlns:a16="http://schemas.microsoft.com/office/drawing/2014/main" id="{B23798FC-439D-FA4F-B89C-5EB6D908342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8521112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  <a:defRPr/>
            </a:pPr>
            <a:r>
              <a:rPr lang="en-AU" sz="2400" dirty="0">
                <a:solidFill>
                  <a:srgbClr val="FF0000"/>
                </a:solidFill>
              </a:rPr>
              <a:t>Lets determine the structure of Carbon</a:t>
            </a:r>
          </a:p>
          <a:p>
            <a:pPr>
              <a:defRPr/>
            </a:pPr>
            <a:endParaRPr lang="en-AU" sz="2400" dirty="0">
              <a:solidFill>
                <a:srgbClr val="FF0000"/>
              </a:solidFill>
            </a:endParaRPr>
          </a:p>
          <a:p>
            <a:pPr marL="114300" indent="0">
              <a:buNone/>
              <a:defRPr/>
            </a:pPr>
            <a:r>
              <a:rPr lang="en-AU" sz="2400" dirty="0"/>
              <a:t>Step 1: determine the amount of electrons</a:t>
            </a:r>
          </a:p>
          <a:p>
            <a:pPr marL="114300" indent="0">
              <a:buNone/>
              <a:defRPr/>
            </a:pPr>
            <a:r>
              <a:rPr lang="en-AU" sz="2400" dirty="0"/>
              <a:t>Step 2: Fill the first shell (maximum can hold is 2)</a:t>
            </a:r>
            <a:br>
              <a:rPr lang="en-AU" sz="2400" dirty="0"/>
            </a:br>
            <a:r>
              <a:rPr lang="en-AU" sz="2400" dirty="0"/>
              <a:t>Step 3: Fill the second shell (maximum can hold is 8)</a:t>
            </a:r>
          </a:p>
          <a:p>
            <a:pPr>
              <a:defRPr/>
            </a:pPr>
            <a:endParaRPr lang="en-AU" sz="2400" dirty="0"/>
          </a:p>
          <a:p>
            <a:pPr marL="114300" indent="0">
              <a:buNone/>
              <a:defRPr/>
            </a:pPr>
            <a:r>
              <a:rPr lang="en-AU" sz="2400" dirty="0" err="1">
                <a:solidFill>
                  <a:srgbClr val="FF0000"/>
                </a:solidFill>
              </a:rPr>
              <a:t>Eg.</a:t>
            </a:r>
            <a:r>
              <a:rPr lang="en-AU" sz="2400" dirty="0">
                <a:solidFill>
                  <a:srgbClr val="FF0000"/>
                </a:solidFill>
              </a:rPr>
              <a:t> Carbon = 6 electrons</a:t>
            </a:r>
          </a:p>
          <a:p>
            <a:pPr marL="114300" indent="0">
              <a:buNone/>
              <a:defRPr/>
            </a:pPr>
            <a:r>
              <a:rPr lang="en-AU" sz="2400" dirty="0">
                <a:solidFill>
                  <a:srgbClr val="FF0000"/>
                </a:solidFill>
              </a:rPr>
              <a:t>	- 2 electrons go in the first shell</a:t>
            </a:r>
          </a:p>
          <a:p>
            <a:pPr marL="114300" indent="0">
              <a:buNone/>
              <a:defRPr/>
            </a:pPr>
            <a:r>
              <a:rPr lang="en-AU" sz="2400" dirty="0">
                <a:solidFill>
                  <a:srgbClr val="FF0000"/>
                </a:solidFill>
              </a:rPr>
              <a:t>	- 4 electrons go in the second shell</a:t>
            </a:r>
          </a:p>
          <a:p>
            <a:pPr marL="0" lvl="0" indent="0" algn="l" rtl="0">
              <a:lnSpc>
                <a:spcPct val="115000"/>
              </a:lnSpc>
              <a:buSzPts val="1800"/>
              <a:buNone/>
            </a:pPr>
            <a:endParaRPr sz="3200" b="1" dirty="0"/>
          </a:p>
        </p:txBody>
      </p:sp>
    </p:spTree>
    <p:extLst>
      <p:ext uri="{BB962C8B-B14F-4D97-AF65-F5344CB8AC3E}">
        <p14:creationId xmlns:p14="http://schemas.microsoft.com/office/powerpoint/2010/main" val="51842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A48D875-7991-4398-AB7F-01BBE1D182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0E2E6662-99E6-4FD4-9444-173CDE5B56EC}"/>
              </a:ext>
            </a:extLst>
          </p:cNvPr>
          <p:cNvSpPr txBox="1">
            <a:spLocks noChangeArrowheads="1"/>
          </p:cNvSpPr>
          <p:nvPr/>
        </p:nvSpPr>
        <p:spPr>
          <a:xfrm>
            <a:off x="608036" y="1000125"/>
            <a:ext cx="7832579" cy="3516950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dirty="0"/>
              <a:t>		</a:t>
            </a:r>
            <a:r>
              <a:rPr lang="en-US" altLang="en-US" dirty="0">
                <a:latin typeface="Comic Sans MS" panose="030F0902030302020204" pitchFamily="66" charset="0"/>
              </a:rPr>
              <a:t>Mass # = 12 		atomic # = 6</a:t>
            </a:r>
          </a:p>
          <a:p>
            <a:pPr>
              <a:buFontTx/>
              <a:buNone/>
            </a:pPr>
            <a:endParaRPr lang="en-US" altLang="en-US" dirty="0">
              <a:latin typeface="Comic Sans MS" panose="030F0902030302020204" pitchFamily="66" charset="0"/>
            </a:endParaRPr>
          </a:p>
          <a:p>
            <a:pPr>
              <a:buFontTx/>
              <a:buNone/>
            </a:pPr>
            <a:endParaRPr lang="en-US" altLang="en-US" dirty="0">
              <a:latin typeface="Comic Sans MS" panose="030F0902030302020204" pitchFamily="66" charset="0"/>
            </a:endParaRPr>
          </a:p>
          <a:p>
            <a:pPr>
              <a:buFontTx/>
              <a:buNone/>
            </a:pPr>
            <a:endParaRPr lang="en-US" altLang="en-US" dirty="0"/>
          </a:p>
          <a:p>
            <a:pPr>
              <a:buFontTx/>
              <a:buNone/>
            </a:pPr>
            <a:r>
              <a:rPr lang="en-US" altLang="en-US" dirty="0"/>
              <a:t>	</a:t>
            </a:r>
            <a:r>
              <a:rPr lang="en-US" altLang="en-US" dirty="0">
                <a:latin typeface="Comic Sans MS" panose="030F0902030302020204" pitchFamily="66" charset="0"/>
              </a:rPr>
              <a:t>p</a:t>
            </a:r>
            <a:r>
              <a:rPr lang="en-US" altLang="en-US" baseline="30000" dirty="0">
                <a:latin typeface="Comic Sans MS" panose="030F0902030302020204" pitchFamily="66" charset="0"/>
              </a:rPr>
              <a:t>+</a:t>
            </a:r>
            <a:r>
              <a:rPr lang="en-US" altLang="en-US" dirty="0">
                <a:latin typeface="Comic Sans MS" panose="030F0902030302020204" pitchFamily="66" charset="0"/>
              </a:rPr>
              <a:t> = 6 		n</a:t>
            </a:r>
            <a:r>
              <a:rPr lang="en-US" altLang="en-US" baseline="30000" dirty="0">
                <a:latin typeface="Comic Sans MS" panose="030F0902030302020204" pitchFamily="66" charset="0"/>
              </a:rPr>
              <a:t>o</a:t>
            </a:r>
            <a:r>
              <a:rPr lang="en-US" altLang="en-US" dirty="0">
                <a:latin typeface="Comic Sans MS" panose="030F0902030302020204" pitchFamily="66" charset="0"/>
              </a:rPr>
              <a:t> = 6		e</a:t>
            </a:r>
            <a:r>
              <a:rPr lang="en-US" altLang="en-US" baseline="30000" dirty="0">
                <a:latin typeface="Comic Sans MS" panose="030F0902030302020204" pitchFamily="66" charset="0"/>
              </a:rPr>
              <a:t>-</a:t>
            </a:r>
            <a:r>
              <a:rPr lang="en-US" altLang="en-US" dirty="0">
                <a:latin typeface="Comic Sans MS" panose="030F0902030302020204" pitchFamily="66" charset="0"/>
              </a:rPr>
              <a:t> = 6 </a:t>
            </a:r>
          </a:p>
          <a:p>
            <a:pPr>
              <a:buFontTx/>
              <a:buNone/>
            </a:pPr>
            <a:endParaRPr lang="en-US" altLang="en-US" dirty="0">
              <a:latin typeface="Comic Sans MS" panose="030F0902030302020204" pitchFamily="66" charset="0"/>
            </a:endParaRPr>
          </a:p>
          <a:p>
            <a:pPr>
              <a:buFontTx/>
              <a:buNone/>
            </a:pPr>
            <a:r>
              <a:rPr lang="en-US" altLang="en-US" dirty="0">
                <a:latin typeface="Comic Sans MS" panose="030F0902030302020204" pitchFamily="66" charset="0"/>
              </a:rPr>
              <a:t>Electron configuration = 2,4</a:t>
            </a:r>
          </a:p>
        </p:txBody>
      </p:sp>
      <p:sp>
        <p:nvSpPr>
          <p:cNvPr id="17" name="Oval 4">
            <a:extLst>
              <a:ext uri="{FF2B5EF4-FFF2-40B4-BE49-F238E27FC236}">
                <a16:creationId xmlns:a16="http://schemas.microsoft.com/office/drawing/2014/main" id="{DA341EB6-386F-4581-8208-8A83CCA47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9574" y="2301400"/>
            <a:ext cx="381000" cy="381000"/>
          </a:xfrm>
          <a:prstGeom prst="ellipse">
            <a:avLst/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" name="Oval 5">
            <a:extLst>
              <a:ext uri="{FF2B5EF4-FFF2-40B4-BE49-F238E27FC236}">
                <a16:creationId xmlns:a16="http://schemas.microsoft.com/office/drawing/2014/main" id="{D4DFC0B6-F331-41DD-9572-D5070094B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5050" y="1387000"/>
            <a:ext cx="1981200" cy="20574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9" name="Oval 6">
            <a:extLst>
              <a:ext uri="{FF2B5EF4-FFF2-40B4-BE49-F238E27FC236}">
                <a16:creationId xmlns:a16="http://schemas.microsoft.com/office/drawing/2014/main" id="{C1A2F036-E0EA-417D-A4B3-8F77B5ECD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2374" y="1768000"/>
            <a:ext cx="1219200" cy="12954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" name="Text Box 7">
            <a:extLst>
              <a:ext uri="{FF2B5EF4-FFF2-40B4-BE49-F238E27FC236}">
                <a16:creationId xmlns:a16="http://schemas.microsoft.com/office/drawing/2014/main" id="{592B77F9-B88A-42F4-9987-4EDF49047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6850" y="1827264"/>
            <a:ext cx="19050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dirty="0">
                <a:latin typeface="Comic Sans MS" panose="030F0902030302020204" pitchFamily="66" charset="0"/>
              </a:rPr>
              <a:t>6 p and 6 n live in the nucleus</a:t>
            </a:r>
          </a:p>
        </p:txBody>
      </p:sp>
      <p:sp>
        <p:nvSpPr>
          <p:cNvPr id="21" name="Line 8">
            <a:extLst>
              <a:ext uri="{FF2B5EF4-FFF2-40B4-BE49-F238E27FC236}">
                <a16:creationId xmlns:a16="http://schemas.microsoft.com/office/drawing/2014/main" id="{2E2D8664-DE3E-4638-88CF-2486778882B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00450" y="1884032"/>
            <a:ext cx="1676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" name="Oval 9">
            <a:extLst>
              <a:ext uri="{FF2B5EF4-FFF2-40B4-BE49-F238E27FC236}">
                <a16:creationId xmlns:a16="http://schemas.microsoft.com/office/drawing/2014/main" id="{E0C43BA5-71A0-49C0-B5C0-8C63B0B499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72374" y="19966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3" name="Oval 10">
            <a:extLst>
              <a:ext uri="{FF2B5EF4-FFF2-40B4-BE49-F238E27FC236}">
                <a16:creationId xmlns:a16="http://schemas.microsoft.com/office/drawing/2014/main" id="{C980CBA0-5689-4C51-B80C-C938B5B48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974" y="27586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4" name="Oval 11">
            <a:extLst>
              <a:ext uri="{FF2B5EF4-FFF2-40B4-BE49-F238E27FC236}">
                <a16:creationId xmlns:a16="http://schemas.microsoft.com/office/drawing/2014/main" id="{42247084-4F36-478E-B0A3-FB10746142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5774" y="13108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5" name="Oval 12">
            <a:extLst>
              <a:ext uri="{FF2B5EF4-FFF2-40B4-BE49-F238E27FC236}">
                <a16:creationId xmlns:a16="http://schemas.microsoft.com/office/drawing/2014/main" id="{26A93EF1-DA0A-45EE-AB8C-69BA0912B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5774" y="33682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6" name="Oval 13">
            <a:extLst>
              <a:ext uri="{FF2B5EF4-FFF2-40B4-BE49-F238E27FC236}">
                <a16:creationId xmlns:a16="http://schemas.microsoft.com/office/drawing/2014/main" id="{A09C2EEC-6239-4DBE-8146-A52C00B0F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5174" y="24538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" name="Oval 14">
            <a:extLst>
              <a:ext uri="{FF2B5EF4-FFF2-40B4-BE49-F238E27FC236}">
                <a16:creationId xmlns:a16="http://schemas.microsoft.com/office/drawing/2014/main" id="{A435D0EA-AE5A-42FB-98F9-CF0F1C17B2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0174" y="2453800"/>
            <a:ext cx="228600" cy="228600"/>
          </a:xfrm>
          <a:prstGeom prst="ellipse">
            <a:avLst/>
          </a:prstGeom>
          <a:solidFill>
            <a:srgbClr val="FF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8773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5"/>
      <p:bldP spid="17" grpId="0" animBg="1"/>
      <p:bldP spid="18" grpId="0" animBg="1"/>
      <p:bldP spid="19" grpId="0" animBg="1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0FE208C-A757-4A52-ACD1-830908A62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80A29-74A7-4ADA-8B68-180A0A12546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/>
              <a:t>Based on the 2,8,8,2 rule can you draw models to show the atomic structure of:</a:t>
            </a:r>
          </a:p>
          <a:p>
            <a:endParaRPr lang="en-AU" dirty="0"/>
          </a:p>
          <a:p>
            <a:pPr marL="114300" indent="0">
              <a:buNone/>
            </a:pPr>
            <a:r>
              <a:rPr lang="en-AU" sz="2800" dirty="0"/>
              <a:t>Helium</a:t>
            </a:r>
          </a:p>
          <a:p>
            <a:pPr marL="114300" indent="0">
              <a:buNone/>
            </a:pPr>
            <a:r>
              <a:rPr lang="en-AU" sz="2800" dirty="0"/>
              <a:t>Boron</a:t>
            </a:r>
          </a:p>
          <a:p>
            <a:pPr marL="114300" indent="0">
              <a:buNone/>
            </a:pPr>
            <a:r>
              <a:rPr lang="en-AU" sz="2800" dirty="0" err="1"/>
              <a:t>Flourine</a:t>
            </a:r>
            <a:endParaRPr lang="en-AU" sz="2800" dirty="0"/>
          </a:p>
          <a:p>
            <a:endParaRPr lang="en-AU" sz="2800" dirty="0"/>
          </a:p>
          <a:p>
            <a:pPr marL="114300" indent="0">
              <a:buNone/>
            </a:pPr>
            <a:r>
              <a:rPr lang="en-AU" dirty="0"/>
              <a:t>Make sure you include a key to show each type of particle.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8B6A4C-030D-4080-94BF-C3EA53D8B23D}"/>
              </a:ext>
            </a:extLst>
          </p:cNvPr>
          <p:cNvGrpSpPr/>
          <p:nvPr/>
        </p:nvGrpSpPr>
        <p:grpSpPr>
          <a:xfrm>
            <a:off x="6590713" y="1589650"/>
            <a:ext cx="2424607" cy="1688121"/>
            <a:chOff x="3657599" y="1896208"/>
            <a:chExt cx="2211388" cy="5497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5F6D43-64C6-4388-AC61-FB13965FBDEE}"/>
                </a:ext>
              </a:extLst>
            </p:cNvPr>
            <p:cNvSpPr txBox="1"/>
            <p:nvPr/>
          </p:nvSpPr>
          <p:spPr>
            <a:xfrm>
              <a:off x="3657600" y="2074896"/>
              <a:ext cx="2203768" cy="37108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txBody>
            <a:bodyPr wrap="square" rtlCol="0" anchor="t" anchorCtr="0">
              <a:spAutoFit/>
            </a:bodyPr>
            <a:lstStyle/>
            <a:p>
              <a:r>
                <a:rPr lang="en-AU" dirty="0">
                  <a:latin typeface="Century Gothic" panose="020B0502020202020204" pitchFamily="34" charset="0"/>
                  <a:cs typeface="Futura Medium" panose="020B0602020204020303" pitchFamily="34" charset="-79"/>
                </a:rPr>
                <a:t>If you feel comfortable, can you draw electrons in pairs(this helps when we start thinking about bonding)</a:t>
              </a:r>
              <a:endParaRPr lang="en-US" dirty="0">
                <a:latin typeface="Century Gothic" panose="020B0502020202020204" pitchFamily="34" charset="0"/>
                <a:cs typeface="Futura Medium" panose="020B0602020204020303" pitchFamily="34" charset="-79"/>
              </a:endParaRPr>
            </a:p>
            <a:p>
              <a:pPr algn="l"/>
              <a:endParaRPr lang="en-US" sz="1300" b="1" dirty="0">
                <a:latin typeface="Century Gothic" panose="020B0502020202020204" pitchFamily="34" charset="0"/>
                <a:cs typeface="Futura Medium" panose="020B0602020204020303" pitchFamily="34" charset="-79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C4942C1-A721-4BFD-B454-C0DA2F2E7897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3657599" y="1896208"/>
              <a:ext cx="2211388" cy="17868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wrap="square" rtlCol="0" anchor="ctr" anchorCtr="0">
              <a:normAutofit/>
            </a:bodyPr>
            <a:lstStyle/>
            <a:p>
              <a:pPr algn="l"/>
              <a:r>
                <a:rPr lang="en-US" b="1" dirty="0">
                  <a:solidFill>
                    <a:schemeClr val="bg1">
                      <a:lumMod val="95000"/>
                    </a:schemeClr>
                  </a:solidFill>
                  <a:latin typeface="Century Gothic" panose="020B0502020202020204" pitchFamily="34" charset="0"/>
                  <a:cs typeface="Futura Medium" panose="020B0602020204020303" pitchFamily="34" charset="-79"/>
                </a:rPr>
                <a:t>Extension</a:t>
              </a:r>
            </a:p>
          </p:txBody>
        </p:sp>
      </p:grpSp>
      <p:graphicFrame>
        <p:nvGraphicFramePr>
          <p:cNvPr id="8" name="Google Shape;95;p14">
            <a:extLst>
              <a:ext uri="{FF2B5EF4-FFF2-40B4-BE49-F238E27FC236}">
                <a16:creationId xmlns:a16="http://schemas.microsoft.com/office/drawing/2014/main" id="{8A779368-D88C-45DE-B9C4-766A2DC165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5757495"/>
              </p:ext>
            </p:extLst>
          </p:nvPr>
        </p:nvGraphicFramePr>
        <p:xfrm>
          <a:off x="6855937" y="292007"/>
          <a:ext cx="2134475" cy="1121385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Please upload your work on connect!</a:t>
                      </a:r>
                      <a:endParaRPr sz="11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0439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497974" y="2892375"/>
            <a:ext cx="7738659" cy="20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determine the number of protons, neutrons and electrons in an element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AU" sz="3200" baseline="300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sz="3200" baseline="30000" dirty="0"/>
              <a:t>I can draw the structure of an atom (including number of electrons)</a:t>
            </a: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532074" y="477525"/>
            <a:ext cx="5198099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sz="3000" dirty="0"/>
              <a:t>I will be able to use the periodic table to describe the structure of the atom</a:t>
            </a:r>
            <a:endParaRPr lang="en-US" sz="3000" dirty="0"/>
          </a:p>
        </p:txBody>
      </p:sp>
      <p:graphicFrame>
        <p:nvGraphicFramePr>
          <p:cNvPr id="79" name="Google Shape;79;p12"/>
          <p:cNvGraphicFramePr/>
          <p:nvPr/>
        </p:nvGraphicFramePr>
        <p:xfrm>
          <a:off x="7603350" y="2294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TRACK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Google Shape;80;p12"/>
          <p:cNvGraphicFramePr/>
          <p:nvPr/>
        </p:nvGraphicFramePr>
        <p:xfrm>
          <a:off x="7603350" y="738925"/>
          <a:ext cx="1224575" cy="350490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122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 b="1" u="none" strike="noStrike" cap="none" dirty="0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READ WITH ME</a:t>
                      </a:r>
                      <a:endParaRPr sz="1100" b="1" u="none" strike="noStrike" cap="none" dirty="0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539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B53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194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F0FBF12-FFCE-EF4E-870C-D0D204433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pic>
        <p:nvPicPr>
          <p:cNvPr id="1026" name="Picture 2" descr="Periodic table - Wikipedia">
            <a:extLst>
              <a:ext uri="{FF2B5EF4-FFF2-40B4-BE49-F238E27FC236}">
                <a16:creationId xmlns:a16="http://schemas.microsoft.com/office/drawing/2014/main" id="{304EA1B9-807E-4E5A-AC1A-C7899D620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435" y="731056"/>
            <a:ext cx="7835705" cy="4146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19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subTitle" idx="1"/>
          </p:nvPr>
        </p:nvSpPr>
        <p:spPr>
          <a:xfrm>
            <a:off x="95500" y="266050"/>
            <a:ext cx="65898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4" name="Google Shape;93;p14">
            <a:extLst>
              <a:ext uri="{FF2B5EF4-FFF2-40B4-BE49-F238E27FC236}">
                <a16:creationId xmlns:a16="http://schemas.microsoft.com/office/drawing/2014/main" id="{D12FC4CD-456D-9049-AFD4-F45BBEFC165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52550" y="852700"/>
            <a:ext cx="6173700" cy="40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buSzPts val="1800"/>
              <a:buNone/>
            </a:pPr>
            <a:r>
              <a:rPr lang="en-AU" sz="3200" b="1" dirty="0"/>
              <a:t>An atom is made up of protons, neutrons and electrons</a:t>
            </a:r>
            <a:endParaRPr sz="3200" b="1" dirty="0"/>
          </a:p>
        </p:txBody>
      </p:sp>
      <p:pic>
        <p:nvPicPr>
          <p:cNvPr id="2050" name="Picture 2" descr="Atomic Structure - Biochemistry">
            <a:extLst>
              <a:ext uri="{FF2B5EF4-FFF2-40B4-BE49-F238E27FC236}">
                <a16:creationId xmlns:a16="http://schemas.microsoft.com/office/drawing/2014/main" id="{ACC8186D-6D22-4091-9E5E-9BC0BA328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030" y="1611987"/>
            <a:ext cx="3693803" cy="326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29AC89D-2784-4923-B3E1-3D760EA3B3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EBCBE-9F6C-48D8-87DF-C7F77C2B0E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852700"/>
            <a:ext cx="5524693" cy="4065600"/>
          </a:xfrm>
        </p:spPr>
        <p:txBody>
          <a:bodyPr/>
          <a:lstStyle/>
          <a:p>
            <a:pPr marL="114300" indent="0">
              <a:buNone/>
            </a:pPr>
            <a:r>
              <a:rPr lang="en-AU" sz="2200" dirty="0"/>
              <a:t>A proton has a </a:t>
            </a:r>
            <a:r>
              <a:rPr lang="en-AU" sz="2200" b="1" dirty="0"/>
              <a:t>positive </a:t>
            </a:r>
            <a:r>
              <a:rPr lang="en-AU" sz="2200" dirty="0"/>
              <a:t>charge and is found in the </a:t>
            </a:r>
            <a:r>
              <a:rPr lang="en-AU" sz="2200" b="1" dirty="0"/>
              <a:t>nucleus </a:t>
            </a:r>
            <a:r>
              <a:rPr lang="en-AU" sz="2200" dirty="0"/>
              <a:t>of an atom.</a:t>
            </a:r>
          </a:p>
          <a:p>
            <a:pPr marL="114300" indent="0">
              <a:buNone/>
            </a:pPr>
            <a:endParaRPr lang="en-AU" sz="2200" dirty="0"/>
          </a:p>
          <a:p>
            <a:pPr marL="114300" indent="0">
              <a:buNone/>
            </a:pPr>
            <a:r>
              <a:rPr lang="en-AU" sz="2200" dirty="0"/>
              <a:t>A neutron has </a:t>
            </a:r>
            <a:r>
              <a:rPr lang="en-AU" sz="2200" b="1" dirty="0"/>
              <a:t>no charge </a:t>
            </a:r>
            <a:r>
              <a:rPr lang="en-AU" sz="2200" dirty="0"/>
              <a:t>and is found in the nucleus of an atom</a:t>
            </a:r>
          </a:p>
          <a:p>
            <a:pPr marL="114300" indent="0">
              <a:buNone/>
            </a:pPr>
            <a:endParaRPr lang="en-AU" sz="2200" dirty="0"/>
          </a:p>
          <a:p>
            <a:pPr marL="114300" indent="0">
              <a:buNone/>
            </a:pPr>
            <a:r>
              <a:rPr lang="en-AU" sz="2200" dirty="0"/>
              <a:t>A electron has a </a:t>
            </a:r>
            <a:r>
              <a:rPr lang="en-AU" sz="2200" b="1" dirty="0"/>
              <a:t>negative </a:t>
            </a:r>
            <a:r>
              <a:rPr lang="en-AU" sz="2200" dirty="0"/>
              <a:t>charge and is found in rings (called shells) around the nucleus.</a:t>
            </a:r>
          </a:p>
        </p:txBody>
      </p:sp>
      <p:pic>
        <p:nvPicPr>
          <p:cNvPr id="3074" name="Picture 2" descr="Atom Structure - Universe Today">
            <a:extLst>
              <a:ext uri="{FF2B5EF4-FFF2-40B4-BE49-F238E27FC236}">
                <a16:creationId xmlns:a16="http://schemas.microsoft.com/office/drawing/2014/main" id="{19FE47A0-B824-464B-A422-233C0C9C7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992" y="2571750"/>
            <a:ext cx="2857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39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EEA7994-ABBA-4950-9950-9FBD888412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1F03D-53F8-4F3C-9113-48156AE171E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/>
              <a:t>As you move across the periodic table what do you notice?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A80BF-AE3F-44EE-9418-48EF05CDB5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92"/>
          <a:stretch/>
        </p:blipFill>
        <p:spPr>
          <a:xfrm>
            <a:off x="637014" y="1622536"/>
            <a:ext cx="5665312" cy="3163781"/>
          </a:xfrm>
          <a:prstGeom prst="rect">
            <a:avLst/>
          </a:prstGeom>
        </p:spPr>
      </p:pic>
      <p:graphicFrame>
        <p:nvGraphicFramePr>
          <p:cNvPr id="5" name="Google Shape;95;p14">
            <a:extLst>
              <a:ext uri="{FF2B5EF4-FFF2-40B4-BE49-F238E27FC236}">
                <a16:creationId xmlns:a16="http://schemas.microsoft.com/office/drawing/2014/main" id="{E2D991DD-C84E-49CE-BFEF-898BFCE304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8432033"/>
              </p:ext>
            </p:extLst>
          </p:nvPr>
        </p:nvGraphicFramePr>
        <p:xfrm>
          <a:off x="6855937" y="292007"/>
          <a:ext cx="2134475" cy="1121385"/>
        </p:xfrm>
        <a:graphic>
          <a:graphicData uri="http://schemas.openxmlformats.org/drawingml/2006/table">
            <a:tbl>
              <a:tblPr>
                <a:noFill/>
                <a:tableStyleId>{3640CECF-2EC5-44C4-A8A7-45B56658353C}</a:tableStyleId>
              </a:tblPr>
              <a:tblGrid>
                <a:gridCol w="213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 b="1" u="none" strike="noStrike" cap="none" dirty="0">
                          <a:solidFill>
                            <a:srgbClr val="FFFFFF"/>
                          </a:solidFill>
                          <a:latin typeface="Century Gothic" panose="020B0502020202020204" pitchFamily="34" charset="0"/>
                          <a:ea typeface="Century Gothic"/>
                          <a:cs typeface="Century Gothic"/>
                          <a:sym typeface="Century Gothic"/>
                        </a:rPr>
                        <a:t>MAKE THE CONNECTION</a:t>
                      </a:r>
                      <a:endParaRPr sz="1200" b="1" u="none" strike="noStrike" cap="none" dirty="0">
                        <a:solidFill>
                          <a:srgbClr val="FFFFFF"/>
                        </a:solidFill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56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cs typeface="Arial"/>
                          <a:sym typeface="Arial"/>
                        </a:rPr>
                        <a:t>Each circle represents an extra electron</a:t>
                      </a:r>
                      <a:endParaRPr sz="1100" u="none" strike="noStrike" cap="none" dirty="0">
                        <a:latin typeface="Century Gothic" panose="020B0502020202020204" pitchFamily="34" charset="0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40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90C56EC-6F21-424D-AA51-32F4E34305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C9596-DE9E-4A50-BBFA-785710E58E3A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852700"/>
            <a:ext cx="4462582" cy="4065600"/>
          </a:xfrm>
        </p:spPr>
        <p:txBody>
          <a:bodyPr/>
          <a:lstStyle/>
          <a:p>
            <a:pPr marL="114300" indent="0">
              <a:buNone/>
            </a:pPr>
            <a:r>
              <a:rPr lang="en-AU" dirty="0"/>
              <a:t>The </a:t>
            </a:r>
            <a:r>
              <a:rPr lang="en-AU" b="1" dirty="0"/>
              <a:t>atomic number </a:t>
            </a:r>
            <a:r>
              <a:rPr lang="en-AU" dirty="0"/>
              <a:t>at the top of the periodic table tells you the number of </a:t>
            </a:r>
            <a:r>
              <a:rPr lang="en-AU" b="1" dirty="0"/>
              <a:t>protons </a:t>
            </a:r>
            <a:r>
              <a:rPr lang="en-AU" dirty="0"/>
              <a:t>in an atom. This also tells you the number of </a:t>
            </a:r>
            <a:r>
              <a:rPr lang="en-AU" b="1" dirty="0"/>
              <a:t>electrons </a:t>
            </a:r>
            <a:r>
              <a:rPr lang="en-AU" dirty="0"/>
              <a:t>in an element.</a:t>
            </a:r>
          </a:p>
          <a:p>
            <a:pPr marL="114300" indent="0">
              <a:buNone/>
            </a:pPr>
            <a:endParaRPr lang="en-AU" dirty="0"/>
          </a:p>
          <a:p>
            <a:pPr marL="114300" indent="0">
              <a:buNone/>
            </a:pPr>
            <a:r>
              <a:rPr lang="en-AU" dirty="0"/>
              <a:t>The </a:t>
            </a:r>
            <a:r>
              <a:rPr lang="en-AU" b="1" dirty="0"/>
              <a:t>Mass number </a:t>
            </a:r>
            <a:r>
              <a:rPr lang="en-AU" dirty="0"/>
              <a:t>at the bottom of the element tells you the number of </a:t>
            </a:r>
            <a:r>
              <a:rPr lang="en-AU" b="1" dirty="0"/>
              <a:t>protons + neutrons. </a:t>
            </a:r>
          </a:p>
          <a:p>
            <a:pPr marL="114300" indent="0">
              <a:buNone/>
            </a:pPr>
            <a:endParaRPr lang="en-AU" b="1" dirty="0"/>
          </a:p>
          <a:p>
            <a:pPr marL="114300" indent="0">
              <a:buNone/>
            </a:pPr>
            <a:r>
              <a:rPr lang="en-AU" dirty="0"/>
              <a:t>To work out neutrons you need to subtract the atomic number from the mass number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BAC5B-CF95-4DCB-969D-94392CA19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402" y="787790"/>
            <a:ext cx="3781865" cy="283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50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3586402-80CB-4186-9668-3B68110887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8B631-D526-46D5-A137-3DA67B5FE9F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52550" y="852700"/>
            <a:ext cx="3463776" cy="4065600"/>
          </a:xfrm>
        </p:spPr>
        <p:txBody>
          <a:bodyPr/>
          <a:lstStyle/>
          <a:p>
            <a:pPr marL="114300" indent="0">
              <a:buNone/>
            </a:pPr>
            <a:r>
              <a:rPr lang="en-AU" dirty="0"/>
              <a:t>Can you see a pattern?</a:t>
            </a:r>
          </a:p>
          <a:p>
            <a:pPr marL="114300" indent="0">
              <a:buNone/>
            </a:pPr>
            <a:endParaRPr lang="en-AU" dirty="0"/>
          </a:p>
          <a:p>
            <a:pPr marL="114300" indent="0">
              <a:buNone/>
            </a:pPr>
            <a:r>
              <a:rPr lang="en-AU" dirty="0"/>
              <a:t>The number of protons increases as you move across the periodic table</a:t>
            </a:r>
          </a:p>
          <a:p>
            <a:pPr marL="114300" indent="0">
              <a:buNone/>
            </a:pPr>
            <a:endParaRPr lang="en-AU" dirty="0"/>
          </a:p>
          <a:p>
            <a:pPr marL="114300" indent="0">
              <a:buNone/>
            </a:pPr>
            <a:r>
              <a:rPr lang="en-AU" dirty="0"/>
              <a:t>That is how elements are defined between one another.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8DC155-447C-4D07-9A47-E90102275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994" y="971305"/>
            <a:ext cx="4908600" cy="382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49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5B22A55-983D-45C2-B17E-3BEA276B5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CEF49-82AD-4AE7-A5C5-5B17828725E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dirty="0"/>
              <a:t>Can you fill in this table?</a:t>
            </a:r>
          </a:p>
          <a:p>
            <a:pPr marL="114300" indent="0">
              <a:buNone/>
            </a:pPr>
            <a:endParaRPr lang="en-AU" dirty="0"/>
          </a:p>
          <a:p>
            <a:pPr marL="114300" indent="0">
              <a:buNone/>
            </a:pPr>
            <a:r>
              <a:rPr lang="en-AU" dirty="0"/>
              <a:t>Upload a photo of this in your book to the submission link on connect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5E48E-218D-4733-A564-A97832F03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211" y="1742400"/>
            <a:ext cx="5995239" cy="307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430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70E097A-C149-4747-96C9-036A29D8C6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1200" dirty="0"/>
              <a:t>I will be able to use the periodic table to describe the structure of the atom</a:t>
            </a:r>
            <a:endParaRPr lang="en-US" sz="1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B9D33-BC4F-4C0C-AD37-A9611F15569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AU" sz="2400" b="1" dirty="0"/>
              <a:t>How are electrons arranged?</a:t>
            </a:r>
            <a:endParaRPr lang="en-US" sz="2400" b="1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1E013553-6B88-4586-9854-583A76D7B4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619" y="2710455"/>
            <a:ext cx="609600" cy="609600"/>
          </a:xfrm>
          <a:prstGeom prst="ellipse">
            <a:avLst/>
          </a:prstGeom>
          <a:solidFill>
            <a:srgbClr val="CC99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Oval 5">
            <a:extLst>
              <a:ext uri="{FF2B5EF4-FFF2-40B4-BE49-F238E27FC236}">
                <a16:creationId xmlns:a16="http://schemas.microsoft.com/office/drawing/2014/main" id="{F6FACE1E-345D-48A0-A5F2-3DC57F8D1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1619" y="2329455"/>
            <a:ext cx="1371600" cy="1371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02F0D632-6F08-470F-99F5-866456F7C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3019" y="2100855"/>
            <a:ext cx="1828800" cy="18288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Oval 7">
            <a:extLst>
              <a:ext uri="{FF2B5EF4-FFF2-40B4-BE49-F238E27FC236}">
                <a16:creationId xmlns:a16="http://schemas.microsoft.com/office/drawing/2014/main" id="{4B1ABED3-5D9C-4C60-894A-62BB38E4B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4419" y="1872255"/>
            <a:ext cx="2286000" cy="22860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Oval 8">
            <a:extLst>
              <a:ext uri="{FF2B5EF4-FFF2-40B4-BE49-F238E27FC236}">
                <a16:creationId xmlns:a16="http://schemas.microsoft.com/office/drawing/2014/main" id="{78C1D42A-6FDE-46E6-BB68-23CAA82F1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5819" y="1643655"/>
            <a:ext cx="2743200" cy="27432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1484CA58-F3D2-48BD-AA96-D168D73A13D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09819" y="2100855"/>
            <a:ext cx="16764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FC562A6B-948D-4E60-B1FF-C4410CA6D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8619" y="1491255"/>
            <a:ext cx="18288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latin typeface="Comic Sans MS" panose="030F0902030302020204" pitchFamily="66" charset="0"/>
              </a:rPr>
              <a:t>All of the protons and the neutrons</a:t>
            </a:r>
          </a:p>
        </p:txBody>
      </p:sp>
      <p:sp>
        <p:nvSpPr>
          <p:cNvPr id="11" name="Oval 11">
            <a:extLst>
              <a:ext uri="{FF2B5EF4-FFF2-40B4-BE49-F238E27FC236}">
                <a16:creationId xmlns:a16="http://schemas.microsoft.com/office/drawing/2014/main" id="{0E5C7BB3-3C8B-43F0-A54C-E31997D80C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1219" y="3548655"/>
            <a:ext cx="152400" cy="228600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" name="Oval 12">
            <a:extLst>
              <a:ext uri="{FF2B5EF4-FFF2-40B4-BE49-F238E27FC236}">
                <a16:creationId xmlns:a16="http://schemas.microsoft.com/office/drawing/2014/main" id="{E9DDF627-42F1-4BB3-A38B-763E17E6B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1219" y="2177055"/>
            <a:ext cx="152400" cy="228600"/>
          </a:xfrm>
          <a:prstGeom prst="ellipse">
            <a:avLst/>
          </a:prstGeom>
          <a:solidFill>
            <a:srgbClr val="9933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3" name="Oval 13">
            <a:extLst>
              <a:ext uri="{FF2B5EF4-FFF2-40B4-BE49-F238E27FC236}">
                <a16:creationId xmlns:a16="http://schemas.microsoft.com/office/drawing/2014/main" id="{519FA5CF-EA60-40D0-A4ED-27A49A9CC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2219" y="37010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4" name="Oval 14">
            <a:extLst>
              <a:ext uri="{FF2B5EF4-FFF2-40B4-BE49-F238E27FC236}">
                <a16:creationId xmlns:a16="http://schemas.microsoft.com/office/drawing/2014/main" id="{22FDBCDC-0348-44BF-9072-F16C38E48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419" y="25580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Oval 15">
            <a:extLst>
              <a:ext uri="{FF2B5EF4-FFF2-40B4-BE49-F238E27FC236}">
                <a16:creationId xmlns:a16="http://schemas.microsoft.com/office/drawing/2014/main" id="{A7F72E6C-6B8E-4222-8E75-3665F2033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2219" y="21008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6" name="Oval 16">
            <a:extLst>
              <a:ext uri="{FF2B5EF4-FFF2-40B4-BE49-F238E27FC236}">
                <a16:creationId xmlns:a16="http://schemas.microsoft.com/office/drawing/2014/main" id="{51627629-F19A-4741-9B83-5204DD069F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0219" y="37010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7" name="Oval 17">
            <a:extLst>
              <a:ext uri="{FF2B5EF4-FFF2-40B4-BE49-F238E27FC236}">
                <a16:creationId xmlns:a16="http://schemas.microsoft.com/office/drawing/2014/main" id="{DCCBEBD0-6799-4440-BF1A-2807C28A68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9219" y="24056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" name="Oval 18">
            <a:extLst>
              <a:ext uri="{FF2B5EF4-FFF2-40B4-BE49-F238E27FC236}">
                <a16:creationId xmlns:a16="http://schemas.microsoft.com/office/drawing/2014/main" id="{1961BEE0-B01D-40C6-88E0-34E3685C3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6419" y="20246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9" name="Oval 19">
            <a:extLst>
              <a:ext uri="{FF2B5EF4-FFF2-40B4-BE49-F238E27FC236}">
                <a16:creationId xmlns:a16="http://schemas.microsoft.com/office/drawing/2014/main" id="{139DFED3-F938-4B44-9C99-2F3D347E41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419" y="33200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" name="Oval 20">
            <a:extLst>
              <a:ext uri="{FF2B5EF4-FFF2-40B4-BE49-F238E27FC236}">
                <a16:creationId xmlns:a16="http://schemas.microsoft.com/office/drawing/2014/main" id="{D2E26D63-14B0-4F4C-B12A-181C7E902B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3019" y="3243855"/>
            <a:ext cx="152400" cy="228600"/>
          </a:xfrm>
          <a:prstGeom prst="ellipse">
            <a:avLst/>
          </a:prstGeom>
          <a:solidFill>
            <a:srgbClr val="00CC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1" name="Text Box 21">
            <a:extLst>
              <a:ext uri="{FF2B5EF4-FFF2-40B4-BE49-F238E27FC236}">
                <a16:creationId xmlns:a16="http://schemas.microsoft.com/office/drawing/2014/main" id="{1E9BD664-687A-470F-A500-5FE5FC55C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8619" y="3091455"/>
            <a:ext cx="2057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latin typeface="Comic Sans MS" panose="030F0902030302020204" pitchFamily="66" charset="0"/>
              </a:rPr>
              <a:t>The 1</a:t>
            </a:r>
            <a:r>
              <a:rPr lang="en-US" altLang="en-US" baseline="30000">
                <a:latin typeface="Comic Sans MS" panose="030F0902030302020204" pitchFamily="66" charset="0"/>
              </a:rPr>
              <a:t>st</a:t>
            </a:r>
            <a:r>
              <a:rPr lang="en-US" altLang="en-US">
                <a:latin typeface="Comic Sans MS" panose="030F0902030302020204" pitchFamily="66" charset="0"/>
              </a:rPr>
              <a:t> ring can hold up to 2 e</a:t>
            </a:r>
            <a:r>
              <a:rPr lang="en-US" altLang="en-US" baseline="30000">
                <a:latin typeface="Comic Sans MS" panose="030F0902030302020204" pitchFamily="66" charset="0"/>
              </a:rPr>
              <a:t>-</a:t>
            </a:r>
            <a:endParaRPr lang="en-US" altLang="en-US">
              <a:latin typeface="Comic Sans MS" panose="030F0902030302020204" pitchFamily="66" charset="0"/>
            </a:endParaRPr>
          </a:p>
        </p:txBody>
      </p:sp>
      <p:sp>
        <p:nvSpPr>
          <p:cNvPr id="22" name="Line 22">
            <a:extLst>
              <a:ext uri="{FF2B5EF4-FFF2-40B4-BE49-F238E27FC236}">
                <a16:creationId xmlns:a16="http://schemas.microsoft.com/office/drawing/2014/main" id="{5F4FEE36-67D3-4E17-B093-15FB69E3A2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3219" y="3015255"/>
            <a:ext cx="1295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" name="Text Box 23">
            <a:extLst>
              <a:ext uri="{FF2B5EF4-FFF2-40B4-BE49-F238E27FC236}">
                <a16:creationId xmlns:a16="http://schemas.microsoft.com/office/drawing/2014/main" id="{6F7E9F3B-B482-467E-801D-3B7C3BEE06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7619" y="3853455"/>
            <a:ext cx="2133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latin typeface="Comic Sans MS" panose="030F0902030302020204" pitchFamily="66" charset="0"/>
              </a:rPr>
              <a:t>The 2</a:t>
            </a:r>
            <a:r>
              <a:rPr lang="en-US" altLang="en-US" baseline="30000">
                <a:latin typeface="Comic Sans MS" panose="030F0902030302020204" pitchFamily="66" charset="0"/>
              </a:rPr>
              <a:t>nd</a:t>
            </a:r>
            <a:r>
              <a:rPr lang="en-US" altLang="en-US">
                <a:latin typeface="Comic Sans MS" panose="030F0902030302020204" pitchFamily="66" charset="0"/>
              </a:rPr>
              <a:t> ring can hold up to 8 e</a:t>
            </a:r>
            <a:r>
              <a:rPr lang="en-US" altLang="en-US" baseline="30000">
                <a:latin typeface="Comic Sans MS" panose="030F0902030302020204" pitchFamily="66" charset="0"/>
              </a:rPr>
              <a:t>-</a:t>
            </a:r>
            <a:endParaRPr lang="en-US" altLang="en-US">
              <a:latin typeface="Comic Sans MS" panose="030F0902030302020204" pitchFamily="66" charset="0"/>
            </a:endParaRPr>
          </a:p>
        </p:txBody>
      </p:sp>
      <p:sp>
        <p:nvSpPr>
          <p:cNvPr id="24" name="Line 24">
            <a:extLst>
              <a:ext uri="{FF2B5EF4-FFF2-40B4-BE49-F238E27FC236}">
                <a16:creationId xmlns:a16="http://schemas.microsoft.com/office/drawing/2014/main" id="{59CC4F65-3074-4352-9C8B-19A18C16F05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43219" y="3548655"/>
            <a:ext cx="9144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26">
            <a:extLst>
              <a:ext uri="{FF2B5EF4-FFF2-40B4-BE49-F238E27FC236}">
                <a16:creationId xmlns:a16="http://schemas.microsoft.com/office/drawing/2014/main" id="{7C12EEF3-75B8-4923-B925-48B56E3F304B}"/>
              </a:ext>
            </a:extLst>
          </p:cNvPr>
          <p:cNvSpPr>
            <a:spLocks noChangeShapeType="1"/>
          </p:cNvSpPr>
          <p:nvPr/>
        </p:nvSpPr>
        <p:spPr bwMode="auto">
          <a:xfrm>
            <a:off x="2300019" y="2862855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Text Box 27">
            <a:extLst>
              <a:ext uri="{FF2B5EF4-FFF2-40B4-BE49-F238E27FC236}">
                <a16:creationId xmlns:a16="http://schemas.microsoft.com/office/drawing/2014/main" id="{2248B542-7841-4FB0-9C9C-7E5D6A5121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219" y="2481855"/>
            <a:ext cx="14478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latin typeface="Comic Sans MS" panose="030F0902030302020204" pitchFamily="66" charset="0"/>
              </a:rPr>
              <a:t>The 3</a:t>
            </a:r>
            <a:r>
              <a:rPr lang="en-US" altLang="en-US" baseline="30000">
                <a:latin typeface="Comic Sans MS" panose="030F0902030302020204" pitchFamily="66" charset="0"/>
              </a:rPr>
              <a:t>rd</a:t>
            </a:r>
            <a:r>
              <a:rPr lang="en-US" altLang="en-US">
                <a:latin typeface="Comic Sans MS" panose="030F0902030302020204" pitchFamily="66" charset="0"/>
              </a:rPr>
              <a:t> ring can hold up to 18 e</a:t>
            </a:r>
            <a:r>
              <a:rPr lang="en-US" altLang="en-US" baseline="30000">
                <a:latin typeface="Comic Sans MS" panose="030F0902030302020204" pitchFamily="66" charset="0"/>
              </a:rPr>
              <a:t>-</a:t>
            </a:r>
            <a:endParaRPr lang="en-US" altLang="en-US">
              <a:latin typeface="Comic Sans MS" panose="030F0902030302020204" pitchFamily="66" charset="0"/>
            </a:endParaRPr>
          </a:p>
        </p:txBody>
      </p:sp>
      <p:sp>
        <p:nvSpPr>
          <p:cNvPr id="27" name="Text Box 28">
            <a:extLst>
              <a:ext uri="{FF2B5EF4-FFF2-40B4-BE49-F238E27FC236}">
                <a16:creationId xmlns:a16="http://schemas.microsoft.com/office/drawing/2014/main" id="{5AC908EA-AD29-444E-9528-F30C544F5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3219" y="3472455"/>
            <a:ext cx="16764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>
                <a:latin typeface="Comic Sans MS" panose="030F0902030302020204" pitchFamily="66" charset="0"/>
              </a:rPr>
              <a:t>The 4</a:t>
            </a:r>
            <a:r>
              <a:rPr lang="en-US" altLang="en-US" baseline="30000">
                <a:latin typeface="Comic Sans MS" panose="030F0902030302020204" pitchFamily="66" charset="0"/>
              </a:rPr>
              <a:t>th</a:t>
            </a:r>
            <a:r>
              <a:rPr lang="en-US" altLang="en-US">
                <a:latin typeface="Comic Sans MS" panose="030F0902030302020204" pitchFamily="66" charset="0"/>
              </a:rPr>
              <a:t> ring and any after can hold up to 32 e</a:t>
            </a:r>
            <a:r>
              <a:rPr lang="en-US" altLang="en-US" baseline="30000">
                <a:latin typeface="Comic Sans MS" panose="030F0902030302020204" pitchFamily="66" charset="0"/>
              </a:rPr>
              <a:t>-</a:t>
            </a:r>
            <a:endParaRPr lang="en-US" altLang="en-US">
              <a:latin typeface="Comic Sans MS" panose="030F0902030302020204" pitchFamily="66" charset="0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97F1A05B-79EF-4377-93CE-99E6A782044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04819" y="3777255"/>
            <a:ext cx="6096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5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 decel="10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3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E537B60B-C924-CB46-990A-730EC40F8177}" vid="{CB89637F-0F8C-4540-8136-D7886A0EAE8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5c732d2-f217-444a-91d8-37c5714ca695">
      <UserInfo>
        <DisplayName/>
        <AccountId xsi:nil="true"/>
        <AccountType/>
      </UserInfo>
    </SharedWithUsers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9EB85CC-D952-404D-BED8-F6D0F291B543}"/>
</file>

<file path=customXml/itemProps2.xml><?xml version="1.0" encoding="utf-8"?>
<ds:datastoreItem xmlns:ds="http://schemas.openxmlformats.org/officeDocument/2006/customXml" ds:itemID="{18DDC961-C46C-4CB4-A89D-48521655607E}"/>
</file>

<file path=customXml/itemProps3.xml><?xml version="1.0" encoding="utf-8"?>
<ds:datastoreItem xmlns:ds="http://schemas.openxmlformats.org/officeDocument/2006/customXml" ds:itemID="{452FE4C1-1C46-41B1-B1EC-2604991E6D44}"/>
</file>

<file path=docProps/app.xml><?xml version="1.0" encoding="utf-8"?>
<Properties xmlns="http://schemas.openxmlformats.org/officeDocument/2006/extended-properties" xmlns:vt="http://schemas.openxmlformats.org/officeDocument/2006/docPropsVTypes">
  <Template>2019 EI Template SRC UPDATED (JUNE) (2)</Template>
  <TotalTime>54</TotalTime>
  <Words>791</Words>
  <Application>Microsoft Office PowerPoint</Application>
  <PresentationFormat>On-screen Show (16:9)</PresentationFormat>
  <Paragraphs>90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Times New Roman</vt:lpstr>
      <vt:lpstr>Comic Sans MS</vt:lpstr>
      <vt:lpstr>Simple Light</vt:lpstr>
      <vt:lpstr>I will be able to use the periodic table to describe the structure of the atom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be able to use the periodic table to describe the structure of the atom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Leanne Ward</dc:creator>
  <cp:lastModifiedBy>SILVA Jess [Southern River College]</cp:lastModifiedBy>
  <cp:revision>9</cp:revision>
  <dcterms:created xsi:type="dcterms:W3CDTF">2019-10-27T08:38:08Z</dcterms:created>
  <dcterms:modified xsi:type="dcterms:W3CDTF">2021-04-15T05:05:33Z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51500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